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5" r:id="rId2"/>
  </p:sldMasterIdLst>
  <p:notesMasterIdLst>
    <p:notesMasterId r:id="rId14"/>
  </p:notesMasterIdLst>
  <p:handoutMasterIdLst>
    <p:handoutMasterId r:id="rId15"/>
  </p:handoutMasterIdLst>
  <p:sldIdLst>
    <p:sldId id="332" r:id="rId3"/>
    <p:sldId id="333" r:id="rId4"/>
    <p:sldId id="365" r:id="rId5"/>
    <p:sldId id="373" r:id="rId6"/>
    <p:sldId id="367" r:id="rId7"/>
    <p:sldId id="368" r:id="rId8"/>
    <p:sldId id="370" r:id="rId9"/>
    <p:sldId id="372" r:id="rId10"/>
    <p:sldId id="363" r:id="rId11"/>
    <p:sldId id="371" r:id="rId12"/>
    <p:sldId id="356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45B3A8AE-B7D5-4C85-8652-CA83EB08D5A5}">
          <p14:sldIdLst>
            <p14:sldId id="332"/>
            <p14:sldId id="333"/>
            <p14:sldId id="365"/>
            <p14:sldId id="373"/>
            <p14:sldId id="367"/>
            <p14:sldId id="368"/>
            <p14:sldId id="370"/>
            <p14:sldId id="372"/>
            <p14:sldId id="363"/>
            <p14:sldId id="371"/>
            <p14:sldId id="35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80" autoAdjust="0"/>
    <p:restoredTop sz="75446" autoAdjust="0"/>
  </p:normalViewPr>
  <p:slideViewPr>
    <p:cSldViewPr snapToGrid="0">
      <p:cViewPr varScale="1">
        <p:scale>
          <a:sx n="51" d="100"/>
          <a:sy n="51" d="100"/>
        </p:scale>
        <p:origin x="13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48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2C0C5-EA85-49EA-B7E7-BECA62FE0754}" type="datetimeFigureOut">
              <a:rPr lang="sv-SE" smtClean="0"/>
              <a:t>2021-05-05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8618F-BFFF-4A7D-B261-CA6F9714A6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0379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92141-416E-49B0-82D1-A68B9C506992}" type="datetimeFigureOut">
              <a:rPr lang="sv-SE" smtClean="0"/>
              <a:t>2021-05-05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863A3-F6DA-432C-A68C-0B1EB56E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49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4038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5762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2300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7502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2576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9876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863A3-F6DA-432C-A68C-0B1EB56ED58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487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5991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863A3-F6DA-432C-A68C-0B1EB56ED58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192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Undersök om det finns risker för att</a:t>
            </a:r>
          </a:p>
          <a:p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diskriminering</a:t>
            </a:r>
          </a:p>
          <a:p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 uppstå eller andra</a:t>
            </a:r>
          </a:p>
          <a:p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hinder</a:t>
            </a:r>
          </a:p>
          <a:p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för medlemmars lika rättigheter och</a:t>
            </a:r>
          </a:p>
          <a:p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möjligheter</a:t>
            </a:r>
          </a:p>
          <a:p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Analysera orsaker till de uppkomna risker</a:t>
            </a:r>
          </a:p>
          <a:p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 hinder</a:t>
            </a:r>
          </a:p>
          <a:p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Genomför förebyggande och främjande</a:t>
            </a:r>
          </a:p>
          <a:p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åtgärder</a:t>
            </a:r>
          </a:p>
          <a:p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 skäligen kan krävas</a:t>
            </a:r>
          </a:p>
          <a:p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Följ upp och utvärdera arbetet.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1099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3168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- Lila - 16_9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82605" y="367201"/>
            <a:ext cx="9717083" cy="1299773"/>
          </a:xfrm>
        </p:spPr>
        <p:txBody>
          <a:bodyPr anchor="t" anchorCtr="0"/>
          <a:lstStyle>
            <a:lvl1pPr algn="l">
              <a:defRPr lang="sv-SE" sz="4400" b="1" kern="120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E164E2-73E5-415B-927E-A4017D9B40BE}" type="datetime1">
              <a:rPr lang="en-GB" smtClean="0"/>
              <a:t>05/05/2021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Dokumentnamn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D428175-A6C7-46A6-8CFC-655EC7A7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0694" y="6144717"/>
            <a:ext cx="1027457" cy="46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77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nehåll - 16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5C68-0AD8-490E-A6F8-E14CDE0E30CB}" type="datetime1">
              <a:rPr lang="en-GB" smtClean="0"/>
              <a:t>05/05/2021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5"/>
          </p:nvPr>
        </p:nvSpPr>
        <p:spPr>
          <a:xfrm>
            <a:off x="492125" y="368301"/>
            <a:ext cx="5496000" cy="55086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6"/>
          </p:nvPr>
        </p:nvSpPr>
        <p:spPr>
          <a:xfrm>
            <a:off x="6215711" y="368619"/>
            <a:ext cx="5496000" cy="55086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07760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 höger - 16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5C68-0AD8-490E-A6F8-E14CDE0E30CB}" type="datetime1">
              <a:rPr lang="en-GB" smtClean="0"/>
              <a:t>05/05/2021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5"/>
          </p:nvPr>
        </p:nvSpPr>
        <p:spPr>
          <a:xfrm>
            <a:off x="492125" y="368301"/>
            <a:ext cx="5496000" cy="55086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6" hasCustomPrompt="1"/>
          </p:nvPr>
        </p:nvSpPr>
        <p:spPr>
          <a:xfrm>
            <a:off x="6215711" y="368619"/>
            <a:ext cx="5496000" cy="5508625"/>
          </a:xfrm>
          <a:solidFill>
            <a:schemeClr val="bg2"/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Pct val="90000"/>
              <a:buFontTx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Pct val="90000"/>
              <a:buFontTx/>
              <a:buNone/>
              <a:tabLst/>
              <a:defRPr/>
            </a:pPr>
            <a:r>
              <a:rPr lang="sv-SE" sz="2000" dirty="0"/>
              <a:t>Infoga bild. Markera rutan du vill infoga en bild i. Välj startfliken och klicka sedan på </a:t>
            </a:r>
            <a:r>
              <a:rPr lang="sv-SE" sz="2000" dirty="0" err="1"/>
              <a:t>bildbank</a:t>
            </a:r>
            <a:r>
              <a:rPr lang="sv-SE" sz="2000" dirty="0"/>
              <a:t>. Välj bilden du önskar och den placeras i rutan.</a:t>
            </a:r>
          </a:p>
        </p:txBody>
      </p:sp>
    </p:spTree>
    <p:extLst>
      <p:ext uri="{BB962C8B-B14F-4D97-AF65-F5344CB8AC3E}">
        <p14:creationId xmlns:p14="http://schemas.microsoft.com/office/powerpoint/2010/main" val="4131803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 vänster - 16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492125" y="368301"/>
            <a:ext cx="5496000" cy="5508625"/>
          </a:xfrm>
          <a:solidFill>
            <a:schemeClr val="bg2"/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ts val="1900"/>
              </a:lnSpc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lvl1pPr>
          </a:lstStyle>
          <a:p>
            <a:r>
              <a:rPr lang="sv-SE" sz="1600" dirty="0"/>
              <a:t>Infoga bild. Markera rutan du vill infoga en bild i. Välj startfliken och klicka sedan på bildbank. Välj bilden du önskar och den placeras i rutan.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F401-4ED7-4ED2-AFA0-05C55E32E53B}" type="datetime1">
              <a:rPr lang="en-GB" smtClean="0"/>
              <a:t>05/05/2021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4"/>
          </p:nvPr>
        </p:nvSpPr>
        <p:spPr>
          <a:xfrm>
            <a:off x="6215711" y="368619"/>
            <a:ext cx="5496000" cy="55086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49381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text och innehåll bild höger - 16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6" hasCustomPrompt="1"/>
          </p:nvPr>
        </p:nvSpPr>
        <p:spPr>
          <a:xfrm>
            <a:off x="4307839" y="2519046"/>
            <a:ext cx="7401600" cy="3357879"/>
          </a:xfrm>
          <a:solidFill>
            <a:schemeClr val="bg2"/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ts val="1900"/>
              </a:lnSpc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lvl1pPr>
          </a:lstStyle>
          <a:p>
            <a:r>
              <a:rPr lang="sv-SE" sz="1600" dirty="0"/>
              <a:t>Infoga bild. Markera rutan du vill infoga en bild i. Välj startfliken och klicka sedan på bildbank. Välj bilden du önskar och den placeras i rutan.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B83E-161B-438B-9B1A-B8877FEA763B}" type="datetime1">
              <a:rPr lang="en-GB" smtClean="0"/>
              <a:t>05/05/2021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7"/>
          </p:nvPr>
        </p:nvSpPr>
        <p:spPr>
          <a:xfrm>
            <a:off x="489600" y="2519045"/>
            <a:ext cx="3552000" cy="335788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47879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text och innehåll bild vänster - 16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6" hasCustomPrompt="1"/>
          </p:nvPr>
        </p:nvSpPr>
        <p:spPr>
          <a:xfrm>
            <a:off x="489600" y="2519046"/>
            <a:ext cx="7401600" cy="3357879"/>
          </a:xfrm>
          <a:solidFill>
            <a:schemeClr val="bg2"/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ts val="1900"/>
              </a:lnSpc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lvl1pPr>
          </a:lstStyle>
          <a:p>
            <a:r>
              <a:rPr lang="sv-SE" sz="1600" dirty="0"/>
              <a:t>Infoga bild. Markera rutan du vill infoga en bild i. Välj startfliken och klicka sedan på bildbank. Välj bilden du önskar och den placeras i rutan.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B83E-161B-438B-9B1A-B8877FEA763B}" type="datetime1">
              <a:rPr lang="en-GB" smtClean="0"/>
              <a:t>05/05/2021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7"/>
          </p:nvPr>
        </p:nvSpPr>
        <p:spPr>
          <a:xfrm>
            <a:off x="8161331" y="2519045"/>
            <a:ext cx="3552000" cy="335788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078940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text - 16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57843" y="365126"/>
            <a:ext cx="3552000" cy="1461600"/>
          </a:xfrm>
        </p:spPr>
        <p:txBody>
          <a:bodyPr/>
          <a:lstStyle>
            <a:lvl1pPr algn="l">
              <a:lnSpc>
                <a:spcPts val="2900"/>
              </a:lnSpc>
              <a:defRPr sz="2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1692-94D9-45A1-94B8-F1A1862B9E91}" type="datetime1">
              <a:rPr lang="en-GB" smtClean="0"/>
              <a:t>05/05/2021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7"/>
          </p:nvPr>
        </p:nvSpPr>
        <p:spPr>
          <a:xfrm>
            <a:off x="8157843" y="1828883"/>
            <a:ext cx="3552000" cy="404804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8"/>
          </p:nvPr>
        </p:nvSpPr>
        <p:spPr>
          <a:xfrm>
            <a:off x="487679" y="367201"/>
            <a:ext cx="7401600" cy="550972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27184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- 16_9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166AB5-40BF-4C72-A67A-80A97957D587}" type="datetime1">
              <a:rPr lang="en-GB" smtClean="0"/>
              <a:t>05/05/2021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Dokumentnamn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textruta 8"/>
          <p:cNvSpPr txBox="1"/>
          <p:nvPr userDrawn="1"/>
        </p:nvSpPr>
        <p:spPr>
          <a:xfrm>
            <a:off x="-2199342" y="4619619"/>
            <a:ext cx="2127617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sv-SE" sz="1200" b="1" dirty="0">
                <a:latin typeface="Arial" panose="020B0604020202020204" pitchFamily="34" charset="0"/>
                <a:cs typeface="Arial" panose="020B0604020202020204" pitchFamily="34" charset="0"/>
              </a:rPr>
              <a:t>Denna sida är för bakgrundsbild.</a:t>
            </a:r>
          </a:p>
          <a:p>
            <a:pPr>
              <a:lnSpc>
                <a:spcPct val="100000"/>
              </a:lnSpc>
            </a:pP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För att välja bild: </a:t>
            </a:r>
            <a:b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Gå till startfliken och tryck på bildbank. Längst ner hittar du mappen bakgrund. Välj en bakgrunds-bild som passar din presentation.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0F3D597-B68D-46CE-B23E-EFB662B075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0694" y="6144717"/>
            <a:ext cx="1027457" cy="46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29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elsida med ram - 16_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D033-E84D-4E84-B9C5-B8A4B4E572E0}" type="datetime1">
              <a:rPr lang="en-GB" smtClean="0"/>
              <a:t>05/05/2021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487677" y="367200"/>
            <a:ext cx="11232000" cy="536684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sv-SE" sz="1600" dirty="0"/>
              <a:t>Infoga bild. Markera rutan du vill infoga en bild i. Välj startfliken och klicka sedan på bildbank. Välj bilden du önskar och den placeras i rutan.</a:t>
            </a:r>
          </a:p>
        </p:txBody>
      </p:sp>
    </p:spTree>
    <p:extLst>
      <p:ext uri="{BB962C8B-B14F-4D97-AF65-F5344CB8AC3E}">
        <p14:creationId xmlns:p14="http://schemas.microsoft.com/office/powerpoint/2010/main" val="2191282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- 16_9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3A614E-C1F1-4CC0-90AC-AB1A833CDE21}" type="datetime1">
              <a:rPr lang="en-GB" smtClean="0"/>
              <a:t>05/05/2021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Dokumentnamn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A62BC36-87A5-4563-BA53-0291786067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0694" y="6144717"/>
            <a:ext cx="1027457" cy="46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07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566A-82B4-452F-A491-F674ECDDE424}" type="datetime1">
              <a:rPr lang="en-GB" smtClean="0"/>
              <a:t>05/05/2021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926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- Vit - 16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566A-82B4-452F-A491-F674ECDDE424}" type="datetime1">
              <a:rPr lang="en-GB" smtClean="0"/>
              <a:t>05/05/2021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211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- Lil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82605" y="367201"/>
            <a:ext cx="9213847" cy="1299773"/>
          </a:xfrm>
        </p:spPr>
        <p:txBody>
          <a:bodyPr anchor="t" anchorCtr="0"/>
          <a:lstStyle>
            <a:lvl1pPr algn="l">
              <a:defRPr lang="sv-SE" sz="4400" b="1" kern="120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E164E2-73E5-415B-927E-A4017D9B40BE}" type="datetime1">
              <a:rPr lang="en-GB" smtClean="0"/>
              <a:t>05/05/2021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Dokumentnamn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6149" y="6175609"/>
            <a:ext cx="1369943" cy="46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01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566A-82B4-452F-A491-F674ECDDE424}" type="datetime1">
              <a:rPr lang="en-GB" smtClean="0"/>
              <a:t>05/05/2021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7295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- 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82605" y="367201"/>
            <a:ext cx="9213847" cy="1299773"/>
          </a:xfrm>
        </p:spPr>
        <p:txBody>
          <a:bodyPr anchor="t" anchorCtr="0"/>
          <a:lstStyle>
            <a:lvl1pPr algn="l">
              <a:defRPr lang="sv-SE" sz="4400" b="1" kern="120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080E2E-9FE7-4C82-9A4A-29573AB0D2F6}" type="datetime1">
              <a:rPr lang="en-GB" smtClean="0"/>
              <a:t>05/05/2021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Dokumentnamn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6149" y="6175609"/>
            <a:ext cx="1369943" cy="46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593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- Grå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7F9C54-A53C-4692-8ED6-F0A163EC5131}" type="datetime1">
              <a:rPr lang="en-GB" smtClean="0"/>
              <a:pPr/>
              <a:t>05/05/2021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Dokumentnamn</a:t>
            </a:r>
            <a:endParaRPr lang="sv-SE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6149" y="6175609"/>
            <a:ext cx="1369943" cy="460797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0927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1D88C-5FD5-4009-95CE-B1B452696D3A}" type="datetime1">
              <a:rPr lang="en-GB" smtClean="0"/>
              <a:t>05/05/2021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492127" y="2519045"/>
            <a:ext cx="9204325" cy="335788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1471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B665-A36A-42B8-BFE4-06B47C7189A7}" type="datetime1">
              <a:rPr lang="en-GB" smtClean="0"/>
              <a:t>05/05/2021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9"/>
          </p:nvPr>
        </p:nvSpPr>
        <p:spPr>
          <a:xfrm>
            <a:off x="492127" y="2519205"/>
            <a:ext cx="3580800" cy="3357721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0"/>
          </p:nvPr>
        </p:nvSpPr>
        <p:spPr>
          <a:xfrm>
            <a:off x="4314720" y="2519205"/>
            <a:ext cx="3580800" cy="3357721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5" name="Platshållare för innehåll 14"/>
          <p:cNvSpPr>
            <a:spLocks noGrp="1"/>
          </p:cNvSpPr>
          <p:nvPr>
            <p:ph sz="quarter" idx="21"/>
          </p:nvPr>
        </p:nvSpPr>
        <p:spPr>
          <a:xfrm>
            <a:off x="8137313" y="2519205"/>
            <a:ext cx="3580800" cy="3357721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8979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977-2A0B-4053-8D31-014D1E4F8369}" type="datetime1">
              <a:rPr lang="en-GB" smtClean="0"/>
              <a:t>05/05/2021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8"/>
          </p:nvPr>
        </p:nvSpPr>
        <p:spPr>
          <a:xfrm>
            <a:off x="492127" y="2519045"/>
            <a:ext cx="5496000" cy="335788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3" name="Platshållare för innehåll 12"/>
          <p:cNvSpPr>
            <a:spLocks noGrp="1"/>
          </p:cNvSpPr>
          <p:nvPr>
            <p:ph sz="quarter" idx="19"/>
          </p:nvPr>
        </p:nvSpPr>
        <p:spPr>
          <a:xfrm>
            <a:off x="6215711" y="2519363"/>
            <a:ext cx="5496000" cy="335788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5423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bild höger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977-2A0B-4053-8D31-014D1E4F8369}" type="datetime1">
              <a:rPr lang="en-GB" smtClean="0"/>
              <a:t>05/05/2021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8"/>
          </p:nvPr>
        </p:nvSpPr>
        <p:spPr>
          <a:xfrm>
            <a:off x="492127" y="2519045"/>
            <a:ext cx="5496000" cy="335788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9" hasCustomPrompt="1"/>
          </p:nvPr>
        </p:nvSpPr>
        <p:spPr>
          <a:xfrm>
            <a:off x="6215711" y="2519363"/>
            <a:ext cx="5496000" cy="3357880"/>
          </a:xfrm>
          <a:solidFill>
            <a:schemeClr val="bg2"/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Pct val="90000"/>
              <a:buFontTx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Pct val="90000"/>
              <a:buFontTx/>
              <a:buNone/>
              <a:tabLst/>
              <a:defRPr/>
            </a:pPr>
            <a:r>
              <a:rPr lang="sv-SE" sz="2000" dirty="0"/>
              <a:t>Infoga bild. Markera rutan du vill infoga en bild i. Välj startfliken och klicka sedan på </a:t>
            </a:r>
            <a:r>
              <a:rPr lang="sv-SE" sz="2000" dirty="0" err="1"/>
              <a:t>bildbank</a:t>
            </a:r>
            <a:r>
              <a:rPr lang="sv-SE" sz="2000" dirty="0"/>
              <a:t>. Välj bilden du önskar och den placeras i rutan.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2881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bild vänster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5F30-125E-4857-A9C0-7CD0A31D2BFE}" type="datetime1">
              <a:rPr lang="en-GB" smtClean="0"/>
              <a:t>05/05/2021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6" hasCustomPrompt="1"/>
          </p:nvPr>
        </p:nvSpPr>
        <p:spPr>
          <a:xfrm>
            <a:off x="492127" y="2519045"/>
            <a:ext cx="5496000" cy="3357880"/>
          </a:xfrm>
          <a:solidFill>
            <a:schemeClr val="bg2"/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ts val="1900"/>
              </a:lnSpc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lvl1pPr>
          </a:lstStyle>
          <a:p>
            <a:r>
              <a:rPr lang="sv-SE" sz="1600" dirty="0"/>
              <a:t>Infoga bild. Markera rutan du vill infoga en bild i. Välj startfliken och klicka sedan på bildbank. Välj bilden du önskar och den placeras i rutan.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7"/>
          </p:nvPr>
        </p:nvSpPr>
        <p:spPr>
          <a:xfrm>
            <a:off x="6215711" y="2519363"/>
            <a:ext cx="5496000" cy="335788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9702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5C68-0AD8-490E-A6F8-E14CDE0E30CB}" type="datetime1">
              <a:rPr lang="en-GB" smtClean="0"/>
              <a:t>05/05/2021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5"/>
          </p:nvPr>
        </p:nvSpPr>
        <p:spPr>
          <a:xfrm>
            <a:off x="492125" y="368301"/>
            <a:ext cx="5496000" cy="5508625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6"/>
          </p:nvPr>
        </p:nvSpPr>
        <p:spPr>
          <a:xfrm>
            <a:off x="6215711" y="368619"/>
            <a:ext cx="5496000" cy="5508625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9878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- Grön - 16_9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82605" y="367201"/>
            <a:ext cx="9717083" cy="1299773"/>
          </a:xfrm>
        </p:spPr>
        <p:txBody>
          <a:bodyPr anchor="t" anchorCtr="0"/>
          <a:lstStyle>
            <a:lvl1pPr algn="l">
              <a:defRPr lang="sv-SE" sz="4400" b="1" kern="120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080E2E-9FE7-4C82-9A4A-29573AB0D2F6}" type="datetime1">
              <a:rPr lang="en-GB" smtClean="0"/>
              <a:t>05/05/2021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Dokumentnamn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391BAF9-092D-4242-8B30-59E09B4050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0694" y="6144717"/>
            <a:ext cx="1027457" cy="46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640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5C68-0AD8-490E-A6F8-E14CDE0E30CB}" type="datetime1">
              <a:rPr lang="en-GB" smtClean="0"/>
              <a:t>05/05/2021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5"/>
          </p:nvPr>
        </p:nvSpPr>
        <p:spPr>
          <a:xfrm>
            <a:off x="492125" y="368301"/>
            <a:ext cx="5496000" cy="5508625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6" hasCustomPrompt="1"/>
          </p:nvPr>
        </p:nvSpPr>
        <p:spPr>
          <a:xfrm>
            <a:off x="6215711" y="368619"/>
            <a:ext cx="5496000" cy="5508625"/>
          </a:xfrm>
          <a:solidFill>
            <a:schemeClr val="bg2"/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Pct val="90000"/>
              <a:buFontTx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Pct val="90000"/>
              <a:buFontTx/>
              <a:buNone/>
              <a:tabLst/>
              <a:defRPr/>
            </a:pPr>
            <a:r>
              <a:rPr lang="sv-SE" sz="2000" dirty="0"/>
              <a:t>Infoga bild. Markera rutan du vill infoga en bild i. Välj startfliken och klicka sedan på </a:t>
            </a:r>
            <a:r>
              <a:rPr lang="sv-SE" sz="2000" dirty="0" err="1"/>
              <a:t>bildbank</a:t>
            </a:r>
            <a:r>
              <a:rPr lang="sv-SE" sz="2000" dirty="0"/>
              <a:t>. Välj bilden du önskar och den placeras i rutan.</a:t>
            </a:r>
          </a:p>
        </p:txBody>
      </p:sp>
    </p:spTree>
    <p:extLst>
      <p:ext uri="{BB962C8B-B14F-4D97-AF65-F5344CB8AC3E}">
        <p14:creationId xmlns:p14="http://schemas.microsoft.com/office/powerpoint/2010/main" val="5062487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492125" y="368301"/>
            <a:ext cx="5496000" cy="5508625"/>
          </a:xfrm>
          <a:solidFill>
            <a:schemeClr val="bg2"/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ts val="1900"/>
              </a:lnSpc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lvl1pPr>
          </a:lstStyle>
          <a:p>
            <a:r>
              <a:rPr lang="sv-SE" sz="1600" dirty="0"/>
              <a:t>Infoga bild. Markera rutan du vill infoga en bild i. Välj startfliken och klicka sedan på bildbank. Välj bilden du önskar och den placeras i rutan.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F401-4ED7-4ED2-AFA0-05C55E32E53B}" type="datetime1">
              <a:rPr lang="en-GB" smtClean="0"/>
              <a:t>05/05/2021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4"/>
          </p:nvPr>
        </p:nvSpPr>
        <p:spPr>
          <a:xfrm>
            <a:off x="6215711" y="368619"/>
            <a:ext cx="5496000" cy="5508625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6171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text och innehåll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6" hasCustomPrompt="1"/>
          </p:nvPr>
        </p:nvSpPr>
        <p:spPr>
          <a:xfrm>
            <a:off x="4307839" y="2519046"/>
            <a:ext cx="7401600" cy="3183255"/>
          </a:xfrm>
          <a:solidFill>
            <a:schemeClr val="bg2"/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ts val="1900"/>
              </a:lnSpc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lvl1pPr>
          </a:lstStyle>
          <a:p>
            <a:r>
              <a:rPr lang="sv-SE" sz="1600" dirty="0"/>
              <a:t>Infoga bild. Markera rutan du vill infoga en bild i. Välj startfliken och klicka sedan på bildbank. Välj bilden du önskar och den placeras i rutan.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B83E-161B-438B-9B1A-B8877FEA763B}" type="datetime1">
              <a:rPr lang="en-GB" smtClean="0"/>
              <a:t>05/05/2021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7"/>
          </p:nvPr>
        </p:nvSpPr>
        <p:spPr>
          <a:xfrm>
            <a:off x="489600" y="2519045"/>
            <a:ext cx="3552000" cy="335788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01990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text och innehåll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6" hasCustomPrompt="1"/>
          </p:nvPr>
        </p:nvSpPr>
        <p:spPr>
          <a:xfrm>
            <a:off x="489600" y="2519046"/>
            <a:ext cx="7401600" cy="3183255"/>
          </a:xfrm>
          <a:solidFill>
            <a:schemeClr val="bg2"/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ts val="1900"/>
              </a:lnSpc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lvl1pPr>
          </a:lstStyle>
          <a:p>
            <a:r>
              <a:rPr lang="sv-SE" sz="1600" dirty="0"/>
              <a:t>Infoga bild. Markera rutan du vill infoga en bild i. Välj startfliken och klicka sedan på bildbank. Välj bilden du önskar och den placeras i rutan.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B83E-161B-438B-9B1A-B8877FEA763B}" type="datetime1">
              <a:rPr lang="en-GB" smtClean="0"/>
              <a:t>05/05/2021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7"/>
          </p:nvPr>
        </p:nvSpPr>
        <p:spPr>
          <a:xfrm>
            <a:off x="8161331" y="2519045"/>
            <a:ext cx="3552000" cy="335788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50274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57843" y="365126"/>
            <a:ext cx="3552000" cy="1461600"/>
          </a:xfrm>
        </p:spPr>
        <p:txBody>
          <a:bodyPr/>
          <a:lstStyle>
            <a:lvl1pPr algn="l">
              <a:lnSpc>
                <a:spcPts val="2900"/>
              </a:lnSpc>
              <a:defRPr sz="26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1692-94D9-45A1-94B8-F1A1862B9E91}" type="datetime1">
              <a:rPr lang="en-GB" smtClean="0"/>
              <a:t>05/05/2021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7"/>
          </p:nvPr>
        </p:nvSpPr>
        <p:spPr>
          <a:xfrm>
            <a:off x="8157843" y="1828883"/>
            <a:ext cx="3552000" cy="4048042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8"/>
          </p:nvPr>
        </p:nvSpPr>
        <p:spPr>
          <a:xfrm>
            <a:off x="487679" y="367201"/>
            <a:ext cx="7401600" cy="53224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96184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166AB5-40BF-4C72-A67A-80A97957D587}" type="datetime1">
              <a:rPr lang="en-GB" smtClean="0"/>
              <a:t>05/05/2021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Dokumentnamn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6149" y="6175609"/>
            <a:ext cx="1369943" cy="460797"/>
          </a:xfrm>
          <a:prstGeom prst="rect">
            <a:avLst/>
          </a:prstGeom>
        </p:spPr>
      </p:pic>
      <p:sp>
        <p:nvSpPr>
          <p:cNvPr id="9" name="textruta 8"/>
          <p:cNvSpPr txBox="1"/>
          <p:nvPr userDrawn="1"/>
        </p:nvSpPr>
        <p:spPr>
          <a:xfrm>
            <a:off x="-2199342" y="4619619"/>
            <a:ext cx="2127617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sv-SE" sz="1200" b="1" dirty="0">
                <a:latin typeface="Arial" panose="020B0604020202020204" pitchFamily="34" charset="0"/>
                <a:cs typeface="Arial" panose="020B0604020202020204" pitchFamily="34" charset="0"/>
              </a:rPr>
              <a:t>Denna sida är för bakgrundsbild.</a:t>
            </a:r>
          </a:p>
          <a:p>
            <a:pPr>
              <a:lnSpc>
                <a:spcPct val="100000"/>
              </a:lnSpc>
            </a:pP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För att välja bild: </a:t>
            </a:r>
            <a:b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Gå till startfliken och tryck på bildbank. Längst ner hittar du mappen bakgrund. Välj en bakgrunds-bild som passar din presentation. </a:t>
            </a:r>
          </a:p>
        </p:txBody>
      </p:sp>
    </p:spTree>
    <p:extLst>
      <p:ext uri="{BB962C8B-B14F-4D97-AF65-F5344CB8AC3E}">
        <p14:creationId xmlns:p14="http://schemas.microsoft.com/office/powerpoint/2010/main" val="5086604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elsida med 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D033-E84D-4E84-B9C5-B8A4B4E572E0}" type="datetime1">
              <a:rPr lang="en-GB" smtClean="0"/>
              <a:t>05/05/2021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487677" y="367201"/>
            <a:ext cx="11232000" cy="5297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sv-SE" sz="1600" dirty="0"/>
              <a:t>Infoga bild. Markera rutan du vill infoga en bild i. Välj startfliken och klicka sedan på bildbank. Välj bilden du önskar och den placeras i rutan.</a:t>
            </a:r>
          </a:p>
        </p:txBody>
      </p:sp>
    </p:spTree>
    <p:extLst>
      <p:ext uri="{BB962C8B-B14F-4D97-AF65-F5344CB8AC3E}">
        <p14:creationId xmlns:p14="http://schemas.microsoft.com/office/powerpoint/2010/main" val="11788783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3A614E-C1F1-4CC0-90AC-AB1A833CDE21}" type="datetime1">
              <a:rPr lang="en-GB" smtClean="0"/>
              <a:t>05/05/2021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Dokumentnamn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6149" y="6175609"/>
            <a:ext cx="1369943" cy="46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9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- Grå - 16_9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7F9C54-A53C-4692-8ED6-F0A163EC5131}" type="datetime1">
              <a:rPr lang="en-GB" smtClean="0"/>
              <a:pPr/>
              <a:t>05/05/2021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Dokumentnamn</a:t>
            </a:r>
            <a:endParaRPr lang="sv-SE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8526877-F5AB-4A4C-811D-B051B13C87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0694" y="6144717"/>
            <a:ext cx="1027457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45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16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1D88C-5FD5-4009-95CE-B1B452696D3A}" type="datetime1">
              <a:rPr lang="en-GB" smtClean="0"/>
              <a:t>05/05/2021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492127" y="2519045"/>
            <a:ext cx="9707561" cy="335788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531968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re innehåll - 16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B665-A36A-42B8-BFE4-06B47C7189A7}" type="datetime1">
              <a:rPr lang="en-GB" smtClean="0"/>
              <a:t>05/05/2021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9"/>
          </p:nvPr>
        </p:nvSpPr>
        <p:spPr>
          <a:xfrm>
            <a:off x="492127" y="2519205"/>
            <a:ext cx="3580800" cy="335772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0"/>
          </p:nvPr>
        </p:nvSpPr>
        <p:spPr>
          <a:xfrm>
            <a:off x="4314720" y="2519205"/>
            <a:ext cx="3580800" cy="335772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5" name="Platshållare för innehåll 14"/>
          <p:cNvSpPr>
            <a:spLocks noGrp="1"/>
          </p:cNvSpPr>
          <p:nvPr>
            <p:ph sz="quarter" idx="21"/>
          </p:nvPr>
        </p:nvSpPr>
        <p:spPr>
          <a:xfrm>
            <a:off x="8137313" y="2519205"/>
            <a:ext cx="3580800" cy="335772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215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innehåll - 16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977-2A0B-4053-8D31-014D1E4F8369}" type="datetime1">
              <a:rPr lang="en-GB" smtClean="0"/>
              <a:t>05/05/2021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8"/>
          </p:nvPr>
        </p:nvSpPr>
        <p:spPr>
          <a:xfrm>
            <a:off x="492127" y="2519045"/>
            <a:ext cx="5496000" cy="335788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innehåll 12"/>
          <p:cNvSpPr>
            <a:spLocks noGrp="1"/>
          </p:cNvSpPr>
          <p:nvPr>
            <p:ph sz="quarter" idx="19"/>
          </p:nvPr>
        </p:nvSpPr>
        <p:spPr>
          <a:xfrm>
            <a:off x="6215711" y="2519363"/>
            <a:ext cx="5496000" cy="335788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3666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bild höger och innehåll - 16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977-2A0B-4053-8D31-014D1E4F8369}" type="datetime1">
              <a:rPr lang="en-GB" smtClean="0"/>
              <a:t>05/05/2021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8"/>
          </p:nvPr>
        </p:nvSpPr>
        <p:spPr>
          <a:xfrm>
            <a:off x="492127" y="2519045"/>
            <a:ext cx="5496000" cy="335788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9" hasCustomPrompt="1"/>
          </p:nvPr>
        </p:nvSpPr>
        <p:spPr>
          <a:xfrm>
            <a:off x="6215711" y="2519363"/>
            <a:ext cx="5496000" cy="3357880"/>
          </a:xfrm>
          <a:solidFill>
            <a:schemeClr val="bg2"/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Pct val="90000"/>
              <a:buFontTx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Pct val="90000"/>
              <a:buFontTx/>
              <a:buNone/>
              <a:tabLst/>
              <a:defRPr/>
            </a:pPr>
            <a:r>
              <a:rPr lang="sv-SE" sz="2000" dirty="0"/>
              <a:t>Infoga bild. Markera rutan du vill infoga en bild i. Välj startfliken och klicka sedan på </a:t>
            </a:r>
            <a:r>
              <a:rPr lang="sv-SE" sz="2000" dirty="0" err="1"/>
              <a:t>bildbank</a:t>
            </a:r>
            <a:r>
              <a:rPr lang="sv-SE" sz="2000" dirty="0"/>
              <a:t>. Välj bilden du önskar och den placeras i rutan.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79107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bild vänster och innehåll - 16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5F30-125E-4857-A9C0-7CD0A31D2BFE}" type="datetime1">
              <a:rPr lang="en-GB" smtClean="0"/>
              <a:t>05/05/2021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Dokumentnamn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6" hasCustomPrompt="1"/>
          </p:nvPr>
        </p:nvSpPr>
        <p:spPr>
          <a:xfrm>
            <a:off x="492127" y="2519045"/>
            <a:ext cx="5496000" cy="3357880"/>
          </a:xfrm>
          <a:solidFill>
            <a:schemeClr val="bg2"/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ts val="1900"/>
              </a:lnSpc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lvl1pPr>
          </a:lstStyle>
          <a:p>
            <a:r>
              <a:rPr lang="sv-SE" sz="1600" dirty="0"/>
              <a:t>Infoga bild. Markera rutan du vill infoga en bild i. Välj startfliken och klicka sedan på bildbank. Välj bilden du önskar och den placeras i rutan.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7"/>
          </p:nvPr>
        </p:nvSpPr>
        <p:spPr>
          <a:xfrm>
            <a:off x="6215711" y="2519363"/>
            <a:ext cx="5496000" cy="335788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601512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82605" y="365126"/>
            <a:ext cx="9717083" cy="12997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2126" y="2519046"/>
            <a:ext cx="9707562" cy="33438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2600" y="6237031"/>
            <a:ext cx="120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100000"/>
              </a:lnSpc>
              <a:defRPr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60D557-8C78-4396-8E76-5AC33502253C}" type="datetime1">
              <a:rPr lang="en-GB" smtClean="0"/>
              <a:pPr/>
              <a:t>05/05/2021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82600" y="6072004"/>
            <a:ext cx="41148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100000"/>
              </a:lnSpc>
              <a:defRPr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Dokumentnamn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78367" y="6402058"/>
            <a:ext cx="72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36C53BE-3354-4DED-819E-0213B22BF64A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950694" y="6144717"/>
            <a:ext cx="1027457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1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49" r:id="rId2"/>
    <p:sldLayoutId id="2147483663" r:id="rId3"/>
    <p:sldLayoutId id="2147483656" r:id="rId4"/>
    <p:sldLayoutId id="2147483667" r:id="rId5"/>
    <p:sldLayoutId id="2147483658" r:id="rId6"/>
    <p:sldLayoutId id="2147483659" r:id="rId7"/>
    <p:sldLayoutId id="2147483669" r:id="rId8"/>
    <p:sldLayoutId id="2147483666" r:id="rId9"/>
    <p:sldLayoutId id="2147483652" r:id="rId10"/>
    <p:sldLayoutId id="2147483671" r:id="rId11"/>
    <p:sldLayoutId id="2147483664" r:id="rId12"/>
    <p:sldLayoutId id="2147483670" r:id="rId13"/>
    <p:sldLayoutId id="2147483672" r:id="rId14"/>
    <p:sldLayoutId id="2147483661" r:id="rId15"/>
    <p:sldLayoutId id="2147483651" r:id="rId16"/>
    <p:sldLayoutId id="2147483662" r:id="rId17"/>
    <p:sldLayoutId id="2147483655" r:id="rId18"/>
    <p:sldLayoutId id="2147483674" r:id="rId19"/>
  </p:sldLayoutIdLst>
  <p:hf sldNum="0"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65113" indent="-265113" algn="l" defTabSz="685800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SzPct val="100000"/>
        <a:buFont typeface="Times New Roman" panose="02020603050405020304" pitchFamily="18" charset="0"/>
        <a:buChar char="►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540000" indent="-360000" algn="l" defTabSz="685800" rtl="0" eaLnBrk="1" latinLnBrk="0" hangingPunct="1">
        <a:lnSpc>
          <a:spcPct val="100000"/>
        </a:lnSpc>
        <a:spcBef>
          <a:spcPts val="375"/>
        </a:spcBef>
        <a:buClr>
          <a:schemeClr val="accent1"/>
        </a:buClr>
        <a:buSzPct val="90000"/>
        <a:buFont typeface="Times New Roman" panose="02020603050405020304" pitchFamily="18" charset="0"/>
        <a:buChar char="►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720000" indent="-360000" algn="l" defTabSz="685800" rtl="0" eaLnBrk="1" latinLnBrk="0" hangingPunct="1">
        <a:lnSpc>
          <a:spcPct val="100000"/>
        </a:lnSpc>
        <a:spcBef>
          <a:spcPts val="375"/>
        </a:spcBef>
        <a:buClr>
          <a:schemeClr val="accent1"/>
        </a:buClr>
        <a:buSzPct val="90000"/>
        <a:buFont typeface="Times New Roman" panose="02020603050405020304" pitchFamily="18" charset="0"/>
        <a:buChar char="►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00000" indent="-360000" algn="l" defTabSz="685800" rtl="0" eaLnBrk="1" latinLnBrk="0" hangingPunct="1">
        <a:lnSpc>
          <a:spcPct val="100000"/>
        </a:lnSpc>
        <a:spcBef>
          <a:spcPts val="375"/>
        </a:spcBef>
        <a:buClr>
          <a:schemeClr val="accent1"/>
        </a:buClr>
        <a:buSzPct val="90000"/>
        <a:buFont typeface="Times New Roman" panose="02020603050405020304" pitchFamily="18" charset="0"/>
        <a:buChar char="►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080000" indent="-360000" algn="l" defTabSz="685800" rtl="0" eaLnBrk="1" latinLnBrk="0" hangingPunct="1">
        <a:lnSpc>
          <a:spcPct val="100000"/>
        </a:lnSpc>
        <a:spcBef>
          <a:spcPts val="375"/>
        </a:spcBef>
        <a:buClr>
          <a:schemeClr val="accent1"/>
        </a:buClr>
        <a:buSzPct val="90000"/>
        <a:buFont typeface="Times New Roman" panose="02020603050405020304" pitchFamily="18" charset="0"/>
        <a:buChar char="►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7379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9" pos="301" userDrawn="1">
          <p15:clr>
            <a:srgbClr val="F26B43"/>
          </p15:clr>
        </p15:guide>
        <p15:guide id="11" pos="6425" userDrawn="1">
          <p15:clr>
            <a:srgbClr val="F26B43"/>
          </p15:clr>
        </p15:guide>
        <p15:guide id="12" orient="horz" pos="1049" userDrawn="1">
          <p15:clr>
            <a:srgbClr val="F26B43"/>
          </p15:clr>
        </p15:guide>
        <p15:guide id="14" orient="horz" pos="4315" userDrawn="1">
          <p15:clr>
            <a:srgbClr val="F26B43"/>
          </p15:clr>
        </p15:guide>
        <p15:guide id="15" orient="horz" pos="3702" userDrawn="1">
          <p15:clr>
            <a:srgbClr val="F26B43"/>
          </p15:clr>
        </p15:guide>
        <p15:guide id="16" orient="horz" pos="3612" userDrawn="1">
          <p15:clr>
            <a:srgbClr val="F26B43"/>
          </p15:clr>
        </p15:guide>
        <p15:guide id="17" userDrawn="1">
          <p15:clr>
            <a:srgbClr val="F26B43"/>
          </p15:clr>
        </p15:guide>
        <p15:guide id="18" pos="7680" userDrawn="1">
          <p15:clr>
            <a:srgbClr val="F26B43"/>
          </p15:clr>
        </p15:guide>
        <p15:guide id="19" orient="horz" pos="232" userDrawn="1">
          <p15:clr>
            <a:srgbClr val="F26B43"/>
          </p15:clr>
        </p15:guide>
        <p15:guide id="20" orient="horz" pos="413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82605" y="365126"/>
            <a:ext cx="9213847" cy="12997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2126" y="2519046"/>
            <a:ext cx="9213847" cy="33438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2600" y="6237031"/>
            <a:ext cx="120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100000"/>
              </a:lnSpc>
              <a:defRPr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60D557-8C78-4396-8E76-5AC33502253C}" type="datetime1">
              <a:rPr lang="en-GB" smtClean="0"/>
              <a:pPr/>
              <a:t>05/05/2021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82600" y="6072004"/>
            <a:ext cx="41148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100000"/>
              </a:lnSpc>
              <a:defRPr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Dokumentnamn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78367" y="6402058"/>
            <a:ext cx="72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556149" y="6175607"/>
            <a:ext cx="1369943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9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</p:sldLayoutIdLst>
  <p:hf sldNum="0"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65113" indent="-265113" algn="l" defTabSz="685800" rtl="0" eaLnBrk="1" latinLnBrk="0" hangingPunct="1">
        <a:lnSpc>
          <a:spcPct val="100000"/>
        </a:lnSpc>
        <a:spcBef>
          <a:spcPts val="750"/>
        </a:spcBef>
        <a:buClr>
          <a:schemeClr val="accent3"/>
        </a:buClr>
        <a:buSzPct val="90000"/>
        <a:buFontTx/>
        <a:buBlip>
          <a:blip r:embed="rId21"/>
        </a:buBlip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540000" indent="-360000" algn="l" defTabSz="685800" rtl="0" eaLnBrk="1" latinLnBrk="0" hangingPunct="1">
        <a:lnSpc>
          <a:spcPct val="100000"/>
        </a:lnSpc>
        <a:spcBef>
          <a:spcPts val="375"/>
        </a:spcBef>
        <a:buClr>
          <a:schemeClr val="accent3"/>
        </a:buClr>
        <a:buSzPct val="90000"/>
        <a:buFontTx/>
        <a:buBlip>
          <a:blip r:embed="rId21"/>
        </a:buBlip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720000" indent="-360000" algn="l" defTabSz="685800" rtl="0" eaLnBrk="1" latinLnBrk="0" hangingPunct="1">
        <a:lnSpc>
          <a:spcPct val="100000"/>
        </a:lnSpc>
        <a:spcBef>
          <a:spcPts val="375"/>
        </a:spcBef>
        <a:buClr>
          <a:schemeClr val="accent3"/>
        </a:buClr>
        <a:buSzPct val="90000"/>
        <a:buFontTx/>
        <a:buBlip>
          <a:blip r:embed="rId21"/>
        </a:buBlip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00000" indent="-360000" algn="l" defTabSz="685800" rtl="0" eaLnBrk="1" latinLnBrk="0" hangingPunct="1">
        <a:lnSpc>
          <a:spcPct val="100000"/>
        </a:lnSpc>
        <a:spcBef>
          <a:spcPts val="375"/>
        </a:spcBef>
        <a:buClr>
          <a:schemeClr val="accent3"/>
        </a:buClr>
        <a:buSzPct val="90000"/>
        <a:buFontTx/>
        <a:buBlip>
          <a:blip r:embed="rId21"/>
        </a:buBlip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080000" indent="-360000" algn="l" defTabSz="685800" rtl="0" eaLnBrk="1" latinLnBrk="0" hangingPunct="1">
        <a:lnSpc>
          <a:spcPct val="100000"/>
        </a:lnSpc>
        <a:spcBef>
          <a:spcPts val="375"/>
        </a:spcBef>
        <a:buClr>
          <a:schemeClr val="accent3"/>
        </a:buClr>
        <a:buSzPct val="90000"/>
        <a:buFontTx/>
        <a:buBlip>
          <a:blip r:embed="rId21"/>
        </a:buBlip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5534">
          <p15:clr>
            <a:srgbClr val="F26B43"/>
          </p15:clr>
        </p15:guide>
        <p15:guide id="3" pos="2880">
          <p15:clr>
            <a:srgbClr val="F26B43"/>
          </p15:clr>
        </p15:guide>
        <p15:guide id="9" pos="226">
          <p15:clr>
            <a:srgbClr val="F26B43"/>
          </p15:clr>
        </p15:guide>
        <p15:guide id="11" pos="4581">
          <p15:clr>
            <a:srgbClr val="F26B43"/>
          </p15:clr>
        </p15:guide>
        <p15:guide id="12" orient="horz" pos="1094">
          <p15:clr>
            <a:srgbClr val="F26B43"/>
          </p15:clr>
        </p15:guide>
        <p15:guide id="14" orient="horz" pos="4315">
          <p15:clr>
            <a:srgbClr val="F26B43"/>
          </p15:clr>
        </p15:guide>
        <p15:guide id="15" orient="horz" pos="3702">
          <p15:clr>
            <a:srgbClr val="F26B43"/>
          </p15:clr>
        </p15:guide>
        <p15:guide id="16" orient="horz" pos="3612">
          <p15:clr>
            <a:srgbClr val="F26B43"/>
          </p15:clr>
        </p15:guide>
        <p15:guide id="17">
          <p15:clr>
            <a:srgbClr val="F26B43"/>
          </p15:clr>
        </p15:guide>
        <p15:guide id="18" pos="5760">
          <p15:clr>
            <a:srgbClr val="F26B43"/>
          </p15:clr>
        </p15:guide>
        <p15:guide id="19" orient="horz" pos="232">
          <p15:clr>
            <a:srgbClr val="F26B43"/>
          </p15:clr>
        </p15:guide>
        <p15:guide id="20" orient="horz" pos="41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4F114A-BE64-46FE-9860-88AFBDB11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7458" y="1368687"/>
            <a:ext cx="9717083" cy="1299773"/>
          </a:xfrm>
        </p:spPr>
        <p:txBody>
          <a:bodyPr/>
          <a:lstStyle/>
          <a:p>
            <a:pPr algn="ctr"/>
            <a:r>
              <a:rPr lang="sv-SE" sz="8000" dirty="0" smtClean="0"/>
              <a:t>Feministisk digitalisering</a:t>
            </a:r>
            <a:endParaRPr lang="sv-SE" sz="80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2214"/>
            <a:ext cx="13000383" cy="8661506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296517" y="19317"/>
            <a:ext cx="968071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Aktiva </a:t>
            </a:r>
            <a:r>
              <a:rPr lang="sv-SE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åtgärder för inkludering </a:t>
            </a:r>
            <a:endParaRPr lang="sv-SE" dirty="0">
              <a:solidFill>
                <a:schemeClr val="bg1"/>
              </a:solidFill>
            </a:endParaRPr>
          </a:p>
          <a:p>
            <a:pPr lvl="0"/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2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Återsamling i storgrupp!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908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633046" y="501162"/>
            <a:ext cx="10260623" cy="2312376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107" y="-219808"/>
            <a:ext cx="13201652" cy="7077808"/>
          </a:xfrm>
          <a:prstGeom prst="rect">
            <a:avLst/>
          </a:prstGeom>
        </p:spPr>
      </p:pic>
      <p:sp>
        <p:nvSpPr>
          <p:cNvPr id="4" name="Rubrik 1"/>
          <p:cNvSpPr txBox="1">
            <a:spLocks/>
          </p:cNvSpPr>
          <p:nvPr/>
        </p:nvSpPr>
        <p:spPr>
          <a:xfrm>
            <a:off x="633046" y="553915"/>
            <a:ext cx="10794996" cy="2206869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endParaRPr lang="sv-SE" sz="3200" dirty="0" smtClean="0">
              <a:solidFill>
                <a:schemeClr val="bg1"/>
              </a:solidFill>
            </a:endParaRPr>
          </a:p>
          <a:p>
            <a:pPr algn="ctr"/>
            <a:r>
              <a:rPr lang="sv-SE" sz="6800" dirty="0" smtClean="0">
                <a:solidFill>
                  <a:schemeClr val="bg1"/>
                </a:solidFill>
              </a:rPr>
              <a:t>Tack för att ni gör oss bättre</a:t>
            </a:r>
            <a:endParaRPr lang="sv-SE" sz="6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5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8C823B-B92F-49DF-8410-DBEEDD7D2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Rubrik</a:t>
            </a:r>
          </a:p>
        </p:txBody>
      </p:sp>
      <p:sp>
        <p:nvSpPr>
          <p:cNvPr id="7" name="Rektangel 6"/>
          <p:cNvSpPr/>
          <p:nvPr/>
        </p:nvSpPr>
        <p:spPr>
          <a:xfrm>
            <a:off x="1992312" y="630291"/>
            <a:ext cx="58384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4400" b="1" dirty="0" smtClean="0">
                <a:solidFill>
                  <a:srgbClr val="8144A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Mariela </a:t>
            </a:r>
            <a:r>
              <a:rPr lang="sv-SE" sz="4400" b="1" dirty="0" err="1">
                <a:solidFill>
                  <a:srgbClr val="8144A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Ferré</a:t>
            </a:r>
            <a:r>
              <a:rPr lang="sv-SE" sz="4400" b="1" dirty="0">
                <a:solidFill>
                  <a:srgbClr val="8144A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Hofman 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986" r="-1536" b="45797"/>
          <a:stretch/>
        </p:blipFill>
        <p:spPr>
          <a:xfrm>
            <a:off x="2333981" y="1664897"/>
            <a:ext cx="7865707" cy="467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1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99261" y="367201"/>
            <a:ext cx="9052560" cy="1299773"/>
          </a:xfrm>
        </p:spPr>
        <p:txBody>
          <a:bodyPr/>
          <a:lstStyle/>
          <a:p>
            <a:r>
              <a:rPr lang="sv-SE" dirty="0" smtClean="0"/>
              <a:t>Varför är det viktigt aktiva åtgärder? 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1699261" y="1371600"/>
            <a:ext cx="925366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000" dirty="0" smtClean="0">
                <a:solidFill>
                  <a:prstClr val="white"/>
                </a:solidFill>
                <a:latin typeface="Times New Roman"/>
              </a:rPr>
              <a:t>Diskrimineringslagen ställer krav på att alla arbetsgivare arbetar med aktiva åtgärder</a:t>
            </a:r>
            <a:endParaRPr lang="sv-SE" sz="3000" dirty="0">
              <a:solidFill>
                <a:prstClr val="white"/>
              </a:solidFill>
              <a:latin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000" dirty="0" smtClean="0">
                <a:solidFill>
                  <a:prstClr val="white"/>
                </a:solidFill>
                <a:latin typeface="Times New Roman"/>
              </a:rPr>
              <a:t>Vi behöver leva som vi lär i vårt ”En arbetsplats för alla” arbete och även arbeta med aktiva åtgärder internt i Vision </a:t>
            </a:r>
            <a:endParaRPr lang="sv-SE" sz="3000" dirty="0">
              <a:solidFill>
                <a:prstClr val="white"/>
              </a:solidFill>
              <a:latin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000" dirty="0" smtClean="0">
                <a:solidFill>
                  <a:prstClr val="white"/>
                </a:solidFill>
                <a:latin typeface="Times New Roman"/>
              </a:rPr>
              <a:t>Vi behöver öka takten i vårt inkluderingsarbete </a:t>
            </a:r>
            <a:endParaRPr lang="sv-SE" sz="3000" dirty="0">
              <a:solidFill>
                <a:prstClr val="white"/>
              </a:solidFill>
              <a:latin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000" dirty="0" smtClean="0">
                <a:solidFill>
                  <a:prstClr val="white"/>
                </a:solidFill>
                <a:latin typeface="Times New Roman"/>
              </a:rPr>
              <a:t>Att arbeta med aktiva </a:t>
            </a:r>
            <a:r>
              <a:rPr lang="sv-SE" sz="3000" dirty="0">
                <a:solidFill>
                  <a:prstClr val="white"/>
                </a:solidFill>
              </a:rPr>
              <a:t>åtgärder bidrar till </a:t>
            </a:r>
            <a:r>
              <a:rPr lang="sv-SE" sz="3000" dirty="0" smtClean="0">
                <a:solidFill>
                  <a:prstClr val="white"/>
                </a:solidFill>
              </a:rPr>
              <a:t>mer trivsel</a:t>
            </a:r>
            <a:r>
              <a:rPr lang="sv-SE" sz="3000" dirty="0">
                <a:solidFill>
                  <a:prstClr val="white"/>
                </a:solidFill>
              </a:rPr>
              <a:t>, motivation, utveckling och samarbetsförmåga </a:t>
            </a:r>
            <a:r>
              <a:rPr lang="sv-SE" sz="3000" dirty="0" smtClean="0">
                <a:solidFill>
                  <a:prstClr val="white"/>
                </a:solidFill>
              </a:rPr>
              <a:t>bland medlemmar och förtroendevalda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000" dirty="0" smtClean="0">
                <a:solidFill>
                  <a:prstClr val="white"/>
                </a:solidFill>
                <a:latin typeface="Times New Roman"/>
              </a:rPr>
              <a:t>Genom att arbeta systematiskt blir vi hela tiden bättre och bättre </a:t>
            </a:r>
            <a:endParaRPr lang="sv-SE" sz="3000" dirty="0">
              <a:solidFill>
                <a:prstClr val="white"/>
              </a:solidFill>
              <a:latin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b="1" dirty="0">
              <a:solidFill>
                <a:prstClr val="white"/>
              </a:solidFill>
              <a:latin typeface="Times New Roman"/>
            </a:endParaRPr>
          </a:p>
          <a:p>
            <a:endParaRPr lang="sv-SE" sz="2000" b="1" dirty="0">
              <a:solidFill>
                <a:prstClr val="white"/>
              </a:solidFill>
              <a:latin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b="1" dirty="0">
              <a:solidFill>
                <a:prstClr val="white"/>
              </a:solidFill>
              <a:latin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b="1" dirty="0">
              <a:solidFill>
                <a:prstClr val="white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94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1186"/>
            <a:ext cx="12611100" cy="840214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8753" y="171354"/>
            <a:ext cx="9213847" cy="1299772"/>
          </a:xfrm>
        </p:spPr>
        <p:txBody>
          <a:bodyPr/>
          <a:lstStyle/>
          <a:p>
            <a:r>
              <a:rPr lang="sv-SE" dirty="0" smtClean="0">
                <a:solidFill>
                  <a:srgbClr val="7030A0"/>
                </a:solidFill>
              </a:rPr>
              <a:t>www.menti.com Kod: </a:t>
            </a:r>
            <a:r>
              <a:rPr lang="sv-SE" dirty="0"/>
              <a:t>5527 0537</a:t>
            </a:r>
            <a:endParaRPr lang="sv-SE" dirty="0">
              <a:solidFill>
                <a:srgbClr val="7030A0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3409950"/>
            <a:ext cx="38481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8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149" y="-512214"/>
            <a:ext cx="13000383" cy="866150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2291" y="146465"/>
            <a:ext cx="9717083" cy="1299772"/>
          </a:xfrm>
        </p:spPr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Visions medlemslöfte 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30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/>
          <p:cNvSpPr/>
          <p:nvPr/>
        </p:nvSpPr>
        <p:spPr>
          <a:xfrm>
            <a:off x="494498" y="3218032"/>
            <a:ext cx="31884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b="1" dirty="0">
                <a:solidFill>
                  <a:schemeClr val="bg1"/>
                </a:solidFill>
              </a:rPr>
              <a:t>Etnisk tillhörighet</a:t>
            </a:r>
          </a:p>
        </p:txBody>
      </p:sp>
      <p:sp>
        <p:nvSpPr>
          <p:cNvPr id="24" name="Rektangel 23"/>
          <p:cNvSpPr/>
          <p:nvPr/>
        </p:nvSpPr>
        <p:spPr>
          <a:xfrm>
            <a:off x="494498" y="835672"/>
            <a:ext cx="57654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b="1" dirty="0">
                <a:solidFill>
                  <a:schemeClr val="bg1"/>
                </a:solidFill>
              </a:rPr>
              <a:t>Funktionsnedsättning</a:t>
            </a:r>
          </a:p>
        </p:txBody>
      </p:sp>
      <p:sp>
        <p:nvSpPr>
          <p:cNvPr id="25" name="Rektangel 24"/>
          <p:cNvSpPr/>
          <p:nvPr/>
        </p:nvSpPr>
        <p:spPr>
          <a:xfrm>
            <a:off x="3682973" y="4484346"/>
            <a:ext cx="45350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b="1" dirty="0">
                <a:solidFill>
                  <a:schemeClr val="bg1"/>
                </a:solidFill>
              </a:rPr>
              <a:t>Könsidentitet och </a:t>
            </a:r>
            <a:r>
              <a:rPr lang="sv-SE" sz="4400" b="1" dirty="0" err="1" smtClean="0">
                <a:solidFill>
                  <a:schemeClr val="bg1"/>
                </a:solidFill>
              </a:rPr>
              <a:t>könsuttryck</a:t>
            </a:r>
            <a:endParaRPr lang="sv-SE" sz="4400" b="1" dirty="0">
              <a:solidFill>
                <a:schemeClr val="bg1"/>
              </a:solidFill>
            </a:endParaRPr>
          </a:p>
        </p:txBody>
      </p:sp>
      <p:sp>
        <p:nvSpPr>
          <p:cNvPr id="26" name="Rektangel 25"/>
          <p:cNvSpPr/>
          <p:nvPr/>
        </p:nvSpPr>
        <p:spPr>
          <a:xfrm>
            <a:off x="3608881" y="1771482"/>
            <a:ext cx="26510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b="1" dirty="0">
                <a:solidFill>
                  <a:schemeClr val="bg1"/>
                </a:solidFill>
              </a:rPr>
              <a:t>Sexuell läggning</a:t>
            </a:r>
          </a:p>
        </p:txBody>
      </p:sp>
      <p:sp>
        <p:nvSpPr>
          <p:cNvPr id="27" name="Rektangel 26"/>
          <p:cNvSpPr/>
          <p:nvPr/>
        </p:nvSpPr>
        <p:spPr>
          <a:xfrm>
            <a:off x="7620167" y="2321455"/>
            <a:ext cx="42157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b="1" dirty="0">
                <a:solidFill>
                  <a:schemeClr val="bg1"/>
                </a:solidFill>
              </a:rPr>
              <a:t>Religion eller trosuppfattning</a:t>
            </a:r>
          </a:p>
        </p:txBody>
      </p:sp>
      <p:sp>
        <p:nvSpPr>
          <p:cNvPr id="28" name="Rektangel 27"/>
          <p:cNvSpPr/>
          <p:nvPr/>
        </p:nvSpPr>
        <p:spPr>
          <a:xfrm>
            <a:off x="8085320" y="1220392"/>
            <a:ext cx="16427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b="1" dirty="0">
                <a:solidFill>
                  <a:schemeClr val="bg1"/>
                </a:solidFill>
              </a:rPr>
              <a:t>Kön</a:t>
            </a:r>
          </a:p>
        </p:txBody>
      </p:sp>
      <p:sp>
        <p:nvSpPr>
          <p:cNvPr id="29" name="Rektangel 28"/>
          <p:cNvSpPr/>
          <p:nvPr/>
        </p:nvSpPr>
        <p:spPr>
          <a:xfrm>
            <a:off x="916884" y="2101986"/>
            <a:ext cx="16660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b="1" dirty="0">
                <a:solidFill>
                  <a:schemeClr val="bg1"/>
                </a:solidFill>
              </a:rPr>
              <a:t>Ålder</a:t>
            </a:r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0" y="6898777"/>
            <a:ext cx="9717083" cy="1299773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8946426" y="4398564"/>
            <a:ext cx="22541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v-SE" sz="4400" b="1" dirty="0" smtClean="0">
                <a:solidFill>
                  <a:prstClr val="white"/>
                </a:solidFill>
              </a:rPr>
              <a:t>Annat…</a:t>
            </a:r>
            <a:endParaRPr lang="sv-SE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7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5860"/>
            <a:ext cx="12503426" cy="8339686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381799" y="228736"/>
            <a:ext cx="108692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b="1" dirty="0">
                <a:solidFill>
                  <a:srgbClr val="7930AE"/>
                </a:solidFill>
                <a:latin typeface="Times New Roman"/>
              </a:rPr>
              <a:t>En arbetsplats </a:t>
            </a:r>
            <a:r>
              <a:rPr lang="sv-SE" sz="4400" b="1" dirty="0">
                <a:solidFill>
                  <a:srgbClr val="00A68A"/>
                </a:solidFill>
                <a:latin typeface="Times New Roman"/>
              </a:rPr>
              <a:t>för alla </a:t>
            </a:r>
            <a:r>
              <a:rPr lang="sv-SE" sz="4400" b="1" dirty="0">
                <a:solidFill>
                  <a:srgbClr val="7930AE"/>
                </a:solidFill>
                <a:latin typeface="Times New Roman"/>
              </a:rPr>
              <a:t>– ”kort och gott”</a:t>
            </a:r>
            <a:br>
              <a:rPr lang="sv-SE" sz="4400" b="1" dirty="0">
                <a:solidFill>
                  <a:srgbClr val="7930AE"/>
                </a:solidFill>
                <a:latin typeface="Times New Roman"/>
              </a:rPr>
            </a:br>
            <a:endParaRPr lang="sv-SE" sz="4400" b="1" dirty="0">
              <a:solidFill>
                <a:srgbClr val="210061"/>
              </a:solidFill>
              <a:latin typeface="Times New Roman"/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>
          <a:xfrm>
            <a:off x="1813033" y="1745113"/>
            <a:ext cx="7490987" cy="4099427"/>
          </a:xfrm>
        </p:spPr>
        <p:txBody>
          <a:bodyPr>
            <a:normAutofit/>
          </a:bodyPr>
          <a:lstStyle/>
          <a:p>
            <a:endParaRPr lang="sv-SE" dirty="0">
              <a:latin typeface="Akkurat" panose="02000503040000020004" pitchFamily="2" charset="0"/>
            </a:endParaRPr>
          </a:p>
          <a:p>
            <a:endParaRPr lang="sv-SE" dirty="0">
              <a:latin typeface="Akkurat" panose="02000503040000020004" pitchFamily="2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908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67475" y="246926"/>
            <a:ext cx="9213847" cy="1299772"/>
          </a:xfrm>
        </p:spPr>
        <p:txBody>
          <a:bodyPr/>
          <a:lstStyle/>
          <a:p>
            <a:r>
              <a:rPr lang="sv-SE" dirty="0" smtClean="0"/>
              <a:t>Aktiva åtgärder i fyra steg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414" y="1323495"/>
            <a:ext cx="6032922" cy="553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Aktiva åtgärder i smågrupper</a:t>
            </a:r>
            <a:endParaRPr lang="sv-SE" dirty="0"/>
          </a:p>
        </p:txBody>
      </p:sp>
      <p:sp>
        <p:nvSpPr>
          <p:cNvPr id="9" name="Platshållare för innehåll 1"/>
          <p:cNvSpPr txBox="1">
            <a:spLocks/>
          </p:cNvSpPr>
          <p:nvPr/>
        </p:nvSpPr>
        <p:spPr>
          <a:xfrm>
            <a:off x="2090113" y="1915065"/>
            <a:ext cx="8109575" cy="43649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5113" indent="-265113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3"/>
              </a:buClr>
              <a:buSzPct val="9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40000" indent="-360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3"/>
              </a:buClr>
              <a:buSzPct val="9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720000" indent="-360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3"/>
              </a:buClr>
              <a:buSzPct val="9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900000" indent="-360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3"/>
              </a:buClr>
              <a:buSzPct val="9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080000" indent="-360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3"/>
              </a:buClr>
              <a:buSzPct val="9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 b="1" dirty="0" smtClean="0"/>
              <a:t>Undersök! </a:t>
            </a:r>
          </a:p>
          <a:p>
            <a:r>
              <a:rPr lang="sv-SE" sz="2800" b="1" dirty="0" smtClean="0"/>
              <a:t>Tryggt rum, vi ifrågasätter inte, vi bekräftar </a:t>
            </a:r>
            <a:endParaRPr lang="sv-SE" sz="2800" b="1" dirty="0"/>
          </a:p>
          <a:p>
            <a:r>
              <a:rPr lang="sv-SE" sz="2800" b="1" dirty="0" smtClean="0"/>
              <a:t>Efter varje berättelse, bekräfta! </a:t>
            </a:r>
          </a:p>
          <a:p>
            <a:r>
              <a:rPr lang="sv-SE" sz="2800" b="1" dirty="0" smtClean="0"/>
              <a:t>Det du lyfte om möjliga risker eller hinder för medlemmars </a:t>
            </a:r>
            <a:r>
              <a:rPr lang="sv-SE" sz="2800" b="1" dirty="0"/>
              <a:t>lika rättigheter </a:t>
            </a:r>
            <a:r>
              <a:rPr lang="sv-SE" sz="2800" b="1" dirty="0" smtClean="0"/>
              <a:t>och möjligheter, tycker jag är viktigt för att…</a:t>
            </a:r>
          </a:p>
          <a:p>
            <a:r>
              <a:rPr lang="sv-SE" sz="2800" b="1" dirty="0" smtClean="0"/>
              <a:t>Vad ska du ta för nästa steg? </a:t>
            </a:r>
            <a:endParaRPr lang="sv-SE" sz="2800" b="1" dirty="0"/>
          </a:p>
          <a:p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224239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9" grpId="1" build="p"/>
      <p:bldP spid="9" grpId="2" build="p"/>
      <p:bldP spid="9" grpId="3" build="p"/>
      <p:bldP spid="9" grpId="4" build="p"/>
      <p:bldP spid="9" grpId="5" build="p"/>
      <p:bldP spid="9" grpId="6" build="p"/>
    </p:bldLst>
  </p:timing>
</p:sld>
</file>

<file path=ppt/theme/theme1.xml><?xml version="1.0" encoding="utf-8"?>
<a:theme xmlns:a="http://schemas.openxmlformats.org/drawingml/2006/main" name="Vision">
  <a:themeElements>
    <a:clrScheme name="Vision">
      <a:dk1>
        <a:sysClr val="windowText" lastClr="000000"/>
      </a:dk1>
      <a:lt1>
        <a:sysClr val="window" lastClr="FFFFFF"/>
      </a:lt1>
      <a:dk2>
        <a:srgbClr val="210061"/>
      </a:dk2>
      <a:lt2>
        <a:srgbClr val="EFE9E5"/>
      </a:lt2>
      <a:accent1>
        <a:srgbClr val="8144AE"/>
      </a:accent1>
      <a:accent2>
        <a:srgbClr val="210061"/>
      </a:accent2>
      <a:accent3>
        <a:srgbClr val="00A68A"/>
      </a:accent3>
      <a:accent4>
        <a:srgbClr val="FFDE00"/>
      </a:accent4>
      <a:accent5>
        <a:srgbClr val="65D44A"/>
      </a:accent5>
      <a:accent6>
        <a:srgbClr val="D8CFC6"/>
      </a:accent6>
      <a:hlink>
        <a:srgbClr val="0000FF"/>
      </a:hlink>
      <a:folHlink>
        <a:srgbClr val="800080"/>
      </a:folHlink>
    </a:clrScheme>
    <a:fontScheme name="Vision Fo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Vision 1">
      <a:srgbClr val="7930AE"/>
    </a:custClr>
    <a:custClr name="Vision 2">
      <a:srgbClr val="210061"/>
    </a:custClr>
    <a:custClr name="Vision 3">
      <a:srgbClr val="00A68A"/>
    </a:custClr>
    <a:custClr name="Vision 4">
      <a:srgbClr val="FFDE00"/>
    </a:custClr>
    <a:custClr name="Vision 5">
      <a:srgbClr val="65D44A"/>
    </a:custClr>
    <a:custClr name="Vision 6">
      <a:srgbClr val="D8CFC6"/>
    </a:custClr>
    <a:custClr name="Vision 7">
      <a:srgbClr val="ED2630"/>
    </a:custClr>
    <a:custClr name="Vision 8">
      <a:srgbClr val="B38FCE"/>
    </a:custClr>
    <a:custClr name="Vision 9">
      <a:srgbClr val="7A66A0"/>
    </a:custClr>
    <a:custClr name="Vision 10">
      <a:srgbClr val="66D4C1"/>
    </a:custClr>
    <a:custClr name="Vision 11">
      <a:srgbClr val="FFEB66"/>
    </a:custClr>
    <a:custClr name="Vision 12">
      <a:srgbClr val="A3E592"/>
    </a:custClr>
  </a:custClrLst>
  <a:extLst>
    <a:ext uri="{05A4C25C-085E-4340-85A3-A5531E510DB2}">
      <thm15:themeFamily xmlns:thm15="http://schemas.microsoft.com/office/thememl/2012/main" name="Vision 16_9.potx" id="{D162A143-60AB-4515-BC78-642BC2FABA21}" vid="{8AF95719-B2A8-4ACF-972C-018E53D6501B}"/>
    </a:ext>
  </a:extLst>
</a:theme>
</file>

<file path=ppt/theme/theme2.xml><?xml version="1.0" encoding="utf-8"?>
<a:theme xmlns:a="http://schemas.openxmlformats.org/drawingml/2006/main" name="1_Vision">
  <a:themeElements>
    <a:clrScheme name="Vision">
      <a:dk1>
        <a:sysClr val="windowText" lastClr="000000"/>
      </a:dk1>
      <a:lt1>
        <a:sysClr val="window" lastClr="FFFFFF"/>
      </a:lt1>
      <a:dk2>
        <a:srgbClr val="210061"/>
      </a:dk2>
      <a:lt2>
        <a:srgbClr val="EFE9E5"/>
      </a:lt2>
      <a:accent1>
        <a:srgbClr val="8144AE"/>
      </a:accent1>
      <a:accent2>
        <a:srgbClr val="210061"/>
      </a:accent2>
      <a:accent3>
        <a:srgbClr val="00A68A"/>
      </a:accent3>
      <a:accent4>
        <a:srgbClr val="FFDE00"/>
      </a:accent4>
      <a:accent5>
        <a:srgbClr val="65D44A"/>
      </a:accent5>
      <a:accent6>
        <a:srgbClr val="D8CFC6"/>
      </a:accent6>
      <a:hlink>
        <a:srgbClr val="0000FF"/>
      </a:hlink>
      <a:folHlink>
        <a:srgbClr val="800080"/>
      </a:folHlink>
    </a:clrScheme>
    <a:fontScheme name="Vision Fo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Vision 1">
      <a:srgbClr val="7930AE"/>
    </a:custClr>
    <a:custClr name="Vision 2">
      <a:srgbClr val="210061"/>
    </a:custClr>
    <a:custClr name="Vision 3">
      <a:srgbClr val="00A68A"/>
    </a:custClr>
    <a:custClr name="Vision 4">
      <a:srgbClr val="FFDE00"/>
    </a:custClr>
    <a:custClr name="Vision 5">
      <a:srgbClr val="65D44A"/>
    </a:custClr>
    <a:custClr name="Vision 6">
      <a:srgbClr val="D8CFC6"/>
    </a:custClr>
    <a:custClr name="Vision 7">
      <a:srgbClr val="ED2630"/>
    </a:custClr>
    <a:custClr name="Vision 8">
      <a:srgbClr val="B38FCE"/>
    </a:custClr>
    <a:custClr name="Vision 9">
      <a:srgbClr val="7A66A0"/>
    </a:custClr>
    <a:custClr name="Vision 10">
      <a:srgbClr val="66D4C1"/>
    </a:custClr>
    <a:custClr name="Vision 11">
      <a:srgbClr val="FFEB66"/>
    </a:custClr>
    <a:custClr name="Vision 12">
      <a:srgbClr val="A3E592"/>
    </a:custClr>
  </a:custClrLst>
  <a:extLst>
    <a:ext uri="{05A4C25C-085E-4340-85A3-A5531E510DB2}">
      <thm15:themeFamily xmlns:thm15="http://schemas.microsoft.com/office/thememl/2012/main" name="Vision.potx" id="{468596B0-7AE9-4C03-9125-349E57B8CA70}" vid="{1B59B37E-BE2F-490D-A39C-B63C52BFB145}"/>
    </a:ext>
  </a:extLst>
</a:theme>
</file>

<file path=ppt/theme/theme3.xml><?xml version="1.0" encoding="utf-8"?>
<a:theme xmlns:a="http://schemas.openxmlformats.org/drawingml/2006/main" name="Office-tema">
  <a:themeElements>
    <a:clrScheme name="Vision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10061"/>
      </a:accent1>
      <a:accent2>
        <a:srgbClr val="7930AE"/>
      </a:accent2>
      <a:accent3>
        <a:srgbClr val="00A68A"/>
      </a:accent3>
      <a:accent4>
        <a:srgbClr val="ED2630"/>
      </a:accent4>
      <a:accent5>
        <a:srgbClr val="FFDE00"/>
      </a:accent5>
      <a:accent6>
        <a:srgbClr val="65D44A"/>
      </a:accent6>
      <a:hlink>
        <a:srgbClr val="0563C1"/>
      </a:hlink>
      <a:folHlink>
        <a:srgbClr val="954F72"/>
      </a:folHlink>
    </a:clrScheme>
    <a:fontScheme name="Vision Fo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Vision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10061"/>
      </a:accent1>
      <a:accent2>
        <a:srgbClr val="7930AE"/>
      </a:accent2>
      <a:accent3>
        <a:srgbClr val="00A68A"/>
      </a:accent3>
      <a:accent4>
        <a:srgbClr val="ED2630"/>
      </a:accent4>
      <a:accent5>
        <a:srgbClr val="FFDE00"/>
      </a:accent5>
      <a:accent6>
        <a:srgbClr val="65D44A"/>
      </a:accent6>
      <a:hlink>
        <a:srgbClr val="0563C1"/>
      </a:hlink>
      <a:folHlink>
        <a:srgbClr val="954F72"/>
      </a:folHlink>
    </a:clrScheme>
    <a:fontScheme name="Vision Fo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7590</TotalTime>
  <Words>250</Words>
  <Application>Microsoft Office PowerPoint</Application>
  <PresentationFormat>Bredbild</PresentationFormat>
  <Paragraphs>57</Paragraphs>
  <Slides>11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Akkurat</vt:lpstr>
      <vt:lpstr>Arial</vt:lpstr>
      <vt:lpstr>Times New Roman</vt:lpstr>
      <vt:lpstr>Vision</vt:lpstr>
      <vt:lpstr>1_Vision</vt:lpstr>
      <vt:lpstr>Feministisk digitalisering</vt:lpstr>
      <vt:lpstr>Rubrik</vt:lpstr>
      <vt:lpstr>Varför är det viktigt aktiva åtgärder? </vt:lpstr>
      <vt:lpstr>www.menti.com Kod: 5527 0537</vt:lpstr>
      <vt:lpstr>Visions medlemslöfte </vt:lpstr>
      <vt:lpstr>PowerPoint-presentation</vt:lpstr>
      <vt:lpstr>PowerPoint-presentation</vt:lpstr>
      <vt:lpstr>Aktiva åtgärder i fyra steg</vt:lpstr>
      <vt:lpstr>Aktiva åtgärder i smågrupper</vt:lpstr>
      <vt:lpstr>Återsamling i storgrupp! </vt:lpstr>
      <vt:lpstr>PowerPoint-presentation</vt:lpstr>
    </vt:vector>
  </TitlesOfParts>
  <Company>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Förmöte</dc:title>
  <dc:creator>Nadine Ghawi</dc:creator>
  <cp:lastModifiedBy>Kajsa Qvist</cp:lastModifiedBy>
  <cp:revision>227</cp:revision>
  <cp:lastPrinted>2016-03-10T09:45:20Z</cp:lastPrinted>
  <dcterms:created xsi:type="dcterms:W3CDTF">2020-08-11T12:09:20Z</dcterms:created>
  <dcterms:modified xsi:type="dcterms:W3CDTF">2021-05-05T15:09:15Z</dcterms:modified>
</cp:coreProperties>
</file>